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250558" y="406695"/>
            <a:ext cx="11844130" cy="834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lang="en-US" sz="4000" dirty="0" smtClean="0"/>
          </a:p>
          <a:p>
            <a:pPr lvl="0" algn="ctr"/>
            <a:r>
              <a:rPr lang="en-US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A fingerprint International School</a:t>
            </a:r>
            <a:endParaRPr lang="en-US" sz="36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sz="28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  XII B (2020-21</a:t>
            </a:r>
          </a:p>
          <a:p>
            <a:pPr algn="ctr"/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 : ECONOMICS (030)</a:t>
            </a:r>
          </a:p>
          <a:p>
            <a:pPr algn="ctr"/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algn="ctr"/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Chapter  8</a:t>
            </a:r>
          </a:p>
          <a:p>
            <a:pPr algn="ctr"/>
            <a:r>
              <a:rPr lang="en-US" sz="5400" b="1" dirty="0" smtClean="0"/>
              <a:t>INFRASTRUCTURE</a:t>
            </a:r>
            <a:endParaRPr sz="54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-1" y="9251434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23/07/2020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978195" y="576817"/>
            <a:ext cx="17033358" cy="766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4000" b="1" dirty="0" smtClean="0"/>
              <a:t>Global Burden of Disease (GBD) </a:t>
            </a:r>
            <a:r>
              <a:rPr lang="en-US" sz="4000" dirty="0" smtClean="0"/>
              <a:t>is an indicator used by the experts to measure the number of people dying prematurely due to a particular disease. This also includes the number of years spent by them in a state of disability due to various diseases. India bears a frightening 20 % of the GBD. More than half of the GBD is accounted by communicable diseases such as diarrhea, malaria etc</a:t>
            </a:r>
          </a:p>
          <a:p>
            <a:pPr lvl="0"/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4000" dirty="0" smtClean="0"/>
              <a:t>Women's health become a matter of great concern.</a:t>
            </a:r>
            <a:endParaRPr sz="4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21</a:t>
            </a:r>
            <a:r>
              <a:rPr lang="en-US" sz="1400" dirty="0" smtClean="0">
                <a:solidFill>
                  <a:schemeClr val="dk1"/>
                </a:solidFill>
              </a:rPr>
              <a:t>/07/2020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sz="1400" b="1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1275907" y="935665"/>
            <a:ext cx="16225283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GDP OF INDIAN STATES IN 2019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+mn-lt"/>
              <a:ea typeface="Cambria"/>
              <a:cs typeface="Calibri"/>
              <a:sym typeface="Cambria"/>
            </a:endParaRPr>
          </a:p>
          <a:p>
            <a:pPr lvl="0" algn="ctr"/>
            <a:r>
              <a:rPr lang="en-US" sz="4000" dirty="0" smtClean="0">
                <a:latin typeface="+mn-lt"/>
              </a:rPr>
              <a:t>Maharashtra                        ₹32.24 </a:t>
            </a:r>
            <a:r>
              <a:rPr lang="en-US" sz="4000" dirty="0" err="1" smtClean="0">
                <a:latin typeface="+mn-lt"/>
              </a:rPr>
              <a:t>lakh</a:t>
            </a:r>
            <a:r>
              <a:rPr lang="en-US" sz="4000" dirty="0" smtClean="0">
                <a:latin typeface="+mn-lt"/>
              </a:rPr>
              <a:t> crore</a:t>
            </a:r>
          </a:p>
          <a:p>
            <a:pPr lvl="0" algn="ctr"/>
            <a:endParaRPr lang="en-US" sz="40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4000" dirty="0" smtClean="0">
                <a:latin typeface="+mn-lt"/>
              </a:rPr>
              <a:t>Tamil Nadu                       ₹20.91 </a:t>
            </a:r>
            <a:r>
              <a:rPr lang="en-US" sz="4000" dirty="0" err="1" smtClean="0">
                <a:latin typeface="+mn-lt"/>
              </a:rPr>
              <a:t>lakh</a:t>
            </a:r>
            <a:r>
              <a:rPr lang="en-US" sz="4000" dirty="0" smtClean="0">
                <a:latin typeface="+mn-lt"/>
              </a:rPr>
              <a:t> crore </a:t>
            </a:r>
          </a:p>
          <a:p>
            <a:pPr lvl="0" algn="ctr"/>
            <a:endParaRPr lang="en-US" sz="40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4000" dirty="0" smtClean="0">
                <a:latin typeface="+mn-lt"/>
              </a:rPr>
              <a:t>Gujarat                              ₹18.85 </a:t>
            </a:r>
            <a:r>
              <a:rPr lang="en-US" sz="4000" dirty="0" err="1" smtClean="0">
                <a:latin typeface="+mn-lt"/>
              </a:rPr>
              <a:t>lakh</a:t>
            </a:r>
            <a:r>
              <a:rPr lang="en-US" sz="4000" dirty="0" smtClean="0">
                <a:latin typeface="+mn-lt"/>
              </a:rPr>
              <a:t> crore</a:t>
            </a:r>
          </a:p>
          <a:p>
            <a:pPr lvl="0" algn="ctr"/>
            <a:endParaRPr lang="en-US" sz="40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4000" dirty="0" smtClean="0">
                <a:latin typeface="+mn-lt"/>
              </a:rPr>
              <a:t>Karnataka                       ₹18.05 </a:t>
            </a:r>
            <a:r>
              <a:rPr lang="en-US" sz="4000" dirty="0" err="1" smtClean="0">
                <a:latin typeface="+mn-lt"/>
              </a:rPr>
              <a:t>lakh</a:t>
            </a:r>
            <a:r>
              <a:rPr lang="en-US" sz="4000" dirty="0" smtClean="0">
                <a:latin typeface="+mn-lt"/>
              </a:rPr>
              <a:t> crore</a:t>
            </a:r>
          </a:p>
          <a:p>
            <a:pPr lvl="0" algn="ctr"/>
            <a:r>
              <a:rPr lang="en-US" sz="4000" dirty="0" smtClean="0">
                <a:latin typeface="+mn-lt"/>
              </a:rPr>
              <a:t>WHAT IS THEIR PERCAPITA INCOME RANKING?</a:t>
            </a:r>
          </a:p>
          <a:p>
            <a:pPr lvl="0" algn="ctr"/>
            <a:endParaRPr lang="en-US" sz="40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4000" b="1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WHY ??</a:t>
            </a:r>
            <a:endParaRPr sz="4000" b="1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21/07/2020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18976" y="661877"/>
            <a:ext cx="17543721" cy="1000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BETTER INFRASTRUCTURE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TRANSPORT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IRRIGATION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EDUCATION</a:t>
            </a:r>
          </a:p>
          <a:p>
            <a:pPr lvl="0"/>
            <a:r>
              <a:rPr lang="en-US" sz="4400" dirty="0" smtClean="0"/>
              <a:t>Infrastructure refers to  core elements of economic &amp; social change which serve as a support system to production activity in the economy. </a:t>
            </a:r>
          </a:p>
          <a:p>
            <a:pPr lvl="0"/>
            <a:endParaRPr lang="en-US" sz="4400" dirty="0" smtClean="0"/>
          </a:p>
          <a:p>
            <a:pPr lvl="0"/>
            <a:r>
              <a:rPr lang="en-US" sz="4400" dirty="0" smtClean="0"/>
              <a:t>Economic infrastructure is the elements of economic change like- power, transport, communication etc. which serve as a support system to the process of economic growth. It fosters economic growth which results in increase in the standards of living of the people. </a:t>
            </a:r>
          </a:p>
          <a:p>
            <a:pPr lvl="0"/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21/07/2020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978195" y="1576277"/>
            <a:ext cx="16714381" cy="634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4400" dirty="0" smtClean="0"/>
              <a:t>social infrastructure refers to core elements of social change like- schools, colleges, hospitals, banking etc. which serve as a support system to the process of social development of a country. social infrastructure focuses on human resource development, implying the development of skilled personal as well as healthy &amp; efficient human beings. It accelerate the process of human development.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21/07/2020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765544" y="576816"/>
            <a:ext cx="16225284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36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/>
            </a:r>
            <a:br>
              <a:rPr lang="en-US" sz="36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</a:br>
            <a:endParaRPr sz="3600" i="0" u="none" strike="noStrike" cap="none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sz="3600" i="0" u="none" strike="noStrike" cap="none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Better infrastructure leads to Economic Development and good standard of living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6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Better health facilities and less pollution reduces morbidity.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Government alone cannot take the responsibility of infrastructural development, so private sector also contributes to it.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6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Life of rural region becomes harder due to less infrastructure.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They use bio fuel, walking for transport, well water etc</a:t>
            </a:r>
            <a:endParaRPr sz="3600" i="0" u="none" strike="noStrike" cap="none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sz="3600" i="0" u="none" strike="noStrike" cap="none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>
              <a:buBlip>
                <a:blip r:embed="rId3"/>
              </a:buBlip>
            </a:pPr>
            <a:r>
              <a:rPr lang="en-US" sz="3600" dirty="0" smtClean="0">
                <a:latin typeface="+mn-lt"/>
              </a:rPr>
              <a:t>Infrastructure is the foundation of development,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/>
            </a:r>
            <a:br>
              <a:rPr lang="en-US" sz="3600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</a:br>
            <a:endParaRPr sz="360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snsacd_dell\Downloads\WhatsApp Image 2020-07-21 at 11.49.14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0186" y="1275907"/>
            <a:ext cx="15204558" cy="720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0" y="96147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23/07/2020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404037" y="619347"/>
            <a:ext cx="16990828" cy="806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400" b="1" dirty="0" smtClean="0"/>
              <a:t>HEALTH</a:t>
            </a:r>
          </a:p>
          <a:p>
            <a:pPr lvl="0"/>
            <a:r>
              <a:rPr lang="en-US" sz="3600" dirty="0" smtClean="0"/>
              <a:t>It is a state of complete physical, mental &amp; social well-being. A persons ability to work depends largely on his good health. It enhances the quality of life. </a:t>
            </a:r>
          </a:p>
          <a:p>
            <a:pPr lvl="0"/>
            <a:endParaRPr lang="en-US" sz="3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3600" dirty="0" smtClean="0"/>
              <a:t>Health infrastructure includes hospitals, doctors, nurses and other </a:t>
            </a:r>
            <a:r>
              <a:rPr lang="en-US" sz="3600" dirty="0" err="1" smtClean="0"/>
              <a:t>para</a:t>
            </a:r>
            <a:r>
              <a:rPr lang="en-US" sz="3600" dirty="0" smtClean="0"/>
              <a:t>-medical professionals, beds, equipment required in hospitals and a well-developed pharmaceutical industry</a:t>
            </a:r>
          </a:p>
          <a:p>
            <a:pPr lvl="0"/>
            <a:endParaRPr lang="en-US" sz="3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sz="3600" dirty="0" smtClean="0"/>
              <a:t>Government should care health related issues such as medical education, adulteration of food, drugs and poisons, medical profession, vital statistics, mental deficiency and lunacy.</a:t>
            </a: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23/07/2020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1254642" y="1087179"/>
            <a:ext cx="15757451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3600" dirty="0" smtClean="0"/>
              <a:t>Private sector has made enormous growth in Medical field.</a:t>
            </a:r>
          </a:p>
          <a:p>
            <a:pPr lvl="0">
              <a:buFont typeface="Wingdings" pitchFamily="2" charset="2"/>
              <a:buChar char="v"/>
            </a:pPr>
            <a:endParaRPr lang="en-US" sz="3600" dirty="0" smtClean="0"/>
          </a:p>
          <a:p>
            <a:pPr lvl="0">
              <a:buFont typeface="Wingdings" pitchFamily="2" charset="2"/>
              <a:buChar char="v"/>
            </a:pPr>
            <a:r>
              <a:rPr lang="en-US" sz="3600" dirty="0" smtClean="0"/>
              <a:t>Medical Tourism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 smtClean="0"/>
              <a:t>Health infrastructure can be upgraded to attract more foreigners to India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 err="1" smtClean="0"/>
              <a:t>Ayurveda</a:t>
            </a:r>
            <a:r>
              <a:rPr lang="en-US" sz="3600" dirty="0" smtClean="0"/>
              <a:t>, Yoga, </a:t>
            </a:r>
            <a:r>
              <a:rPr lang="en-US" sz="3600" dirty="0" err="1" smtClean="0"/>
              <a:t>Unani</a:t>
            </a:r>
            <a:r>
              <a:rPr lang="en-US" sz="3600" dirty="0" smtClean="0"/>
              <a:t>, </a:t>
            </a:r>
            <a:r>
              <a:rPr lang="en-US" sz="3600" dirty="0" err="1" smtClean="0"/>
              <a:t>Siddha</a:t>
            </a:r>
            <a:r>
              <a:rPr lang="en-US" sz="3600" dirty="0" smtClean="0"/>
              <a:t>, Naturopathy and Homeopathy (AYUSH).</a:t>
            </a: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23/07/2020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</a:rPr>
              <a:t>NFRASTRUCTURE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/Economics-030/SHEEJA/SS/SNS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2172586" y="980853"/>
            <a:ext cx="11844130" cy="695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 </a:t>
            </a:r>
            <a: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                              </a:t>
            </a:r>
            <a:r>
              <a:rPr lang="en-US" sz="4000" b="1" dirty="0" smtClean="0"/>
              <a:t>Challenges of Health Development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dirty="0" smtClean="0"/>
              <a:t>Unequal distribution of health services. 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dirty="0" smtClean="0"/>
              <a:t> Control of communicable diseases.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dirty="0" smtClean="0"/>
              <a:t> Poor management of health care. 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dirty="0" smtClean="0"/>
              <a:t>Privatization of health care services.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dirty="0" smtClean="0"/>
              <a:t> Poor upkeep &amp; maintenance.</a:t>
            </a:r>
          </a:p>
          <a:p>
            <a:pPr lvl="0">
              <a:buFont typeface="Wingdings" pitchFamily="2" charset="2"/>
              <a:buChar char="Ø"/>
            </a:pPr>
            <a:r>
              <a:rPr lang="en-US" sz="4000" dirty="0" smtClean="0"/>
              <a:t>Poor sanitation level. </a:t>
            </a:r>
            <a:endParaRPr sz="4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162</Words>
  <PresentationFormat>Custom</PresentationFormat>
  <Paragraphs>117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snsacd_dell</cp:lastModifiedBy>
  <cp:revision>21</cp:revision>
  <dcterms:created xsi:type="dcterms:W3CDTF">2006-08-16T00:00:00Z</dcterms:created>
  <dcterms:modified xsi:type="dcterms:W3CDTF">2020-07-23T14:27:08Z</dcterms:modified>
</cp:coreProperties>
</file>